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30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3.xml" ContentType="application/vnd.openxmlformats-officedocument.presentationml.slide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31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56" r:id="rId2"/>
    <p:sldId id="371" r:id="rId3"/>
    <p:sldId id="402" r:id="rId4"/>
    <p:sldId id="365" r:id="rId5"/>
    <p:sldId id="390" r:id="rId6"/>
    <p:sldId id="391" r:id="rId7"/>
    <p:sldId id="392" r:id="rId8"/>
    <p:sldId id="393" r:id="rId9"/>
    <p:sldId id="394" r:id="rId10"/>
    <p:sldId id="395" r:id="rId11"/>
    <p:sldId id="396" r:id="rId12"/>
    <p:sldId id="397" r:id="rId13"/>
    <p:sldId id="400" r:id="rId14"/>
    <p:sldId id="399" r:id="rId15"/>
    <p:sldId id="420" r:id="rId16"/>
    <p:sldId id="401" r:id="rId17"/>
    <p:sldId id="404" r:id="rId18"/>
    <p:sldId id="403" r:id="rId19"/>
    <p:sldId id="405" r:id="rId20"/>
    <p:sldId id="406" r:id="rId21"/>
    <p:sldId id="407" r:id="rId22"/>
    <p:sldId id="408" r:id="rId23"/>
    <p:sldId id="409" r:id="rId24"/>
    <p:sldId id="410" r:id="rId25"/>
    <p:sldId id="414" r:id="rId26"/>
    <p:sldId id="415" r:id="rId27"/>
    <p:sldId id="416" r:id="rId28"/>
    <p:sldId id="418" r:id="rId29"/>
    <p:sldId id="419" r:id="rId30"/>
    <p:sldId id="411" r:id="rId31"/>
    <p:sldId id="412" r:id="rId32"/>
    <p:sldId id="413" r:id="rId33"/>
    <p:sldId id="340" r:id="rId3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2" clrMode="bw" frameSlides="1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9428" autoAdjust="0"/>
    <p:restoredTop sz="92415" autoAdjust="0"/>
  </p:normalViewPr>
  <p:slideViewPr>
    <p:cSldViewPr snapToObjects="1">
      <p:cViewPr>
        <p:scale>
          <a:sx n="75" d="100"/>
          <a:sy n="75" d="100"/>
        </p:scale>
        <p:origin x="-1048" y="-2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5" Type="http://schemas.openxmlformats.org/officeDocument/2006/relationships/notesMaster" Target="notesMasters/notesMaster1.xml"/><Relationship Id="rId31" Type="http://schemas.openxmlformats.org/officeDocument/2006/relationships/slide" Target="slides/slide30.xml"/><Relationship Id="rId34" Type="http://schemas.openxmlformats.org/officeDocument/2006/relationships/slide" Target="slides/slide33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7" Type="http://schemas.openxmlformats.org/officeDocument/2006/relationships/slide" Target="slides/slide6.xml"/><Relationship Id="rId36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slide" Target="slides/slide31.xml"/><Relationship Id="rId37" Type="http://schemas.openxmlformats.org/officeDocument/2006/relationships/printerSettings" Target="printerSettings/printerSettings1.bin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29" Type="http://schemas.openxmlformats.org/officeDocument/2006/relationships/slide" Target="slides/slide28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slide" Target="slides/slide32.xml"/><Relationship Id="rId41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38" Type="http://schemas.openxmlformats.org/officeDocument/2006/relationships/presProps" Target="presProps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C5E4DF-F62B-7145-B830-6249BADF95F1}" type="datetimeFigureOut">
              <a:rPr lang="en-US" smtClean="0"/>
              <a:pPr/>
              <a:t>4/27/09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03097B-1EDD-1245-BD6E-F5F256F271F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C4766C-6F4A-1B44-B617-AFF70727E767}" type="datetimeFigureOut">
              <a:rPr lang="en-US" smtClean="0"/>
              <a:pPr/>
              <a:t>4/27/09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03AF3D-E399-294D-8F69-3F888B4947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4/27/09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4/27/09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4/27/09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4/27/09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4/27/09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4/27/09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4/27/09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4/27/09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4/27/09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4/27/09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4/27/09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81BDA-3A75-004C-AD0C-C9F6D96EBFF5}" type="datetimeFigureOut">
              <a:rPr lang="en-US" smtClean="0"/>
              <a:pPr/>
              <a:t>4/27/09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java.sun.com/javase/6/docs/api/java/util/concurrent/locks/package-summary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Threading Part 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CS221 – 4/</a:t>
            </a:r>
            <a:r>
              <a:rPr lang="en-US" dirty="0" smtClean="0"/>
              <a:t>27/</a:t>
            </a:r>
            <a:r>
              <a:rPr lang="en-US" dirty="0" smtClean="0"/>
              <a:t>09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Livelock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Alphonse moves to his left to let Gaston pass, while Gaston moves to his right to let Alphonse pass. Seeing that they are still blocking each other, </a:t>
            </a:r>
            <a:r>
              <a:rPr lang="en-US" dirty="0" err="1" smtClean="0"/>
              <a:t>Alphone</a:t>
            </a:r>
            <a:r>
              <a:rPr lang="en-US" dirty="0" smtClean="0"/>
              <a:t> moves to his right, while Gaston moves to his left. They're still blocking each other, so...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Guarded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 order to coordinate activity between two threads we can use Guarded Blocks</a:t>
            </a:r>
          </a:p>
          <a:p>
            <a:endParaRPr lang="en-US" dirty="0" smtClean="0"/>
          </a:p>
          <a:p>
            <a:r>
              <a:rPr lang="en-US" dirty="0" smtClean="0"/>
              <a:t>Wait() – puts a thread to sleep until it is notified</a:t>
            </a:r>
          </a:p>
          <a:p>
            <a:r>
              <a:rPr lang="en-US" dirty="0" smtClean="0"/>
              <a:t>Notify() – wakes up one thread that is waiting on this object</a:t>
            </a:r>
          </a:p>
          <a:p>
            <a:r>
              <a:rPr lang="en-US" dirty="0" err="1" smtClean="0"/>
              <a:t>NotifyAll</a:t>
            </a:r>
            <a:r>
              <a:rPr lang="en-US" dirty="0" smtClean="0"/>
              <a:t>() – wakes up all threads waiting on this object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Guarded Blocks Example</a:t>
            </a:r>
            <a:endParaRPr lang="en-US" dirty="0"/>
          </a:p>
        </p:txBody>
      </p:sp>
      <p:pic>
        <p:nvPicPr>
          <p:cNvPr id="4" name="Picture 3" descr="Picture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1363881"/>
            <a:ext cx="6451600" cy="54941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Producer-Consumer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Remember </a:t>
            </a:r>
            <a:r>
              <a:rPr lang="en-US" dirty="0" smtClean="0"/>
              <a:t>the producer-consumer scenario?</a:t>
            </a:r>
          </a:p>
          <a:p>
            <a:endParaRPr lang="en-US" dirty="0" smtClean="0"/>
          </a:p>
          <a:p>
            <a:r>
              <a:rPr lang="en-US" dirty="0" smtClean="0"/>
              <a:t>Let’s look at a possible </a:t>
            </a:r>
            <a:r>
              <a:rPr lang="en-US" dirty="0" smtClean="0"/>
              <a:t>implementation</a:t>
            </a:r>
          </a:p>
          <a:p>
            <a:pPr lvl="1"/>
            <a:r>
              <a:rPr lang="en-US" dirty="0" smtClean="0"/>
              <a:t>Recall, the previous </a:t>
            </a:r>
            <a:r>
              <a:rPr lang="en-US" dirty="0" err="1" smtClean="0"/>
              <a:t>pseudocode</a:t>
            </a:r>
            <a:r>
              <a:rPr lang="en-US" dirty="0" smtClean="0"/>
              <a:t> had a thread synchronization problem that could lead to deadlock.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Producer-Consumer </a:t>
            </a:r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4" name="Picture 3" descr="Picture 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1600200"/>
            <a:ext cx="5715000" cy="47913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Producer-Consumer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implementation is inefficient. Why?</a:t>
            </a:r>
          </a:p>
          <a:p>
            <a:endParaRPr lang="en-US" dirty="0" smtClean="0"/>
          </a:p>
          <a:p>
            <a:r>
              <a:rPr lang="en-US" dirty="0" smtClean="0"/>
              <a:t>How do we improve it?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Producer-Consumer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Things to Notice:</a:t>
            </a:r>
          </a:p>
          <a:p>
            <a:pPr lvl="1"/>
            <a:r>
              <a:rPr lang="en-US" dirty="0" smtClean="0"/>
              <a:t>Sleep vs. Wait and Notify</a:t>
            </a:r>
          </a:p>
          <a:p>
            <a:pPr lvl="1"/>
            <a:r>
              <a:rPr lang="en-US" dirty="0" smtClean="0"/>
              <a:t>Use of finally</a:t>
            </a:r>
          </a:p>
          <a:p>
            <a:pPr lvl="1"/>
            <a:r>
              <a:rPr lang="en-US" dirty="0" smtClean="0"/>
              <a:t>Use of interrupt</a:t>
            </a:r>
          </a:p>
          <a:p>
            <a:pPr lvl="1"/>
            <a:r>
              <a:rPr lang="en-US" dirty="0" smtClean="0"/>
              <a:t>What is the impact if we change the buffer size?</a:t>
            </a:r>
          </a:p>
          <a:p>
            <a:pPr lvl="1"/>
            <a:r>
              <a:rPr lang="en-US" dirty="0" smtClean="0"/>
              <a:t>What is the impact if we modify the random timeouts?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Recall that every object is associated with an intrinsic lock</a:t>
            </a:r>
          </a:p>
          <a:p>
            <a:r>
              <a:rPr lang="en-US" dirty="0" smtClean="0"/>
              <a:t>In order for a thread to get exclusive access to an object, it must:</a:t>
            </a:r>
          </a:p>
          <a:p>
            <a:pPr lvl="1"/>
            <a:r>
              <a:rPr lang="en-US" dirty="0" smtClean="0"/>
              <a:t>Acquire the lock before access</a:t>
            </a:r>
          </a:p>
          <a:p>
            <a:pPr lvl="1"/>
            <a:r>
              <a:rPr lang="en-US" dirty="0" smtClean="0"/>
              <a:t>Release the lock when it is done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Remember that synchronized methods and statements use locks implicitly:</a:t>
            </a:r>
          </a:p>
          <a:p>
            <a:pPr lvl="1"/>
            <a:r>
              <a:rPr lang="en-US" dirty="0" smtClean="0"/>
              <a:t>Thread 1 acquires lock for the Counter object</a:t>
            </a:r>
          </a:p>
          <a:p>
            <a:pPr lvl="1"/>
            <a:r>
              <a:rPr lang="en-US" dirty="0" smtClean="0"/>
              <a:t>Thread 1 calls increment method()</a:t>
            </a:r>
          </a:p>
          <a:p>
            <a:pPr lvl="1"/>
            <a:r>
              <a:rPr lang="en-US" dirty="0" smtClean="0"/>
              <a:t>Thread 2 tries to acquire the lock</a:t>
            </a:r>
          </a:p>
          <a:p>
            <a:pPr lvl="1"/>
            <a:r>
              <a:rPr lang="en-US" dirty="0" smtClean="0"/>
              <a:t>Thread 2 blocks</a:t>
            </a:r>
          </a:p>
          <a:p>
            <a:pPr lvl="1"/>
            <a:r>
              <a:rPr lang="en-US" dirty="0" smtClean="0"/>
              <a:t>Thread 1 releases the lock</a:t>
            </a:r>
          </a:p>
          <a:p>
            <a:pPr lvl="1"/>
            <a:r>
              <a:rPr lang="en-US" dirty="0" smtClean="0"/>
              <a:t>Thread 2 acquires lock for the Counter object</a:t>
            </a:r>
          </a:p>
          <a:p>
            <a:pPr lvl="1"/>
            <a:r>
              <a:rPr lang="en-US" dirty="0" smtClean="0"/>
              <a:t>Thread 2 calls decrement() method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Lock objects give you more sophisticated, explicit access to lock behavior</a:t>
            </a:r>
          </a:p>
          <a:p>
            <a:endParaRPr lang="en-US" dirty="0" smtClean="0"/>
          </a:p>
          <a:p>
            <a:r>
              <a:rPr lang="en-US" dirty="0" err="1" smtClean="0"/>
              <a:t>Java.util.concurrent.locks</a:t>
            </a:r>
            <a:endParaRPr lang="en-US" dirty="0" smtClean="0"/>
          </a:p>
          <a:p>
            <a:pPr lvl="1"/>
            <a:r>
              <a:rPr lang="en-US" dirty="0" smtClean="0">
                <a:hlinkClick r:id="rId2"/>
              </a:rPr>
              <a:t>http://java.sun.com/javase/6/docs/api/java/util/concurrent/locks/package-summary.html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i="1" dirty="0" smtClean="0"/>
              <a:t>“The framework permits much greater flexibility in the use of locks and conditions, at the expense of more awkward syntax.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Date</a:t>
            </a:r>
            <a:r>
              <a:rPr lang="en-US" dirty="0" smtClean="0"/>
              <a:t>: 5/7</a:t>
            </a:r>
          </a:p>
          <a:p>
            <a:r>
              <a:rPr lang="en-US" b="1" dirty="0" smtClean="0"/>
              <a:t>Time</a:t>
            </a:r>
            <a:r>
              <a:rPr lang="en-US" dirty="0" smtClean="0"/>
              <a:t>: 6pm</a:t>
            </a:r>
          </a:p>
          <a:p>
            <a:r>
              <a:rPr lang="en-US" b="1" dirty="0" smtClean="0"/>
              <a:t>Duration</a:t>
            </a:r>
            <a:r>
              <a:rPr lang="en-US" dirty="0" smtClean="0"/>
              <a:t>: 1hr 50mins</a:t>
            </a:r>
          </a:p>
          <a:p>
            <a:r>
              <a:rPr lang="en-US" b="1" dirty="0" smtClean="0"/>
              <a:t>Location</a:t>
            </a:r>
            <a:r>
              <a:rPr lang="en-US" dirty="0" smtClean="0"/>
              <a:t>: EPS 103</a:t>
            </a:r>
          </a:p>
          <a:p>
            <a:r>
              <a:rPr lang="en-US" b="1" dirty="0" smtClean="0"/>
              <a:t>Bring</a:t>
            </a:r>
            <a:r>
              <a:rPr lang="en-US" dirty="0" smtClean="0"/>
              <a:t>: 1 sheet of paper, filled both sides with typed and/or handwritten notes</a:t>
            </a:r>
          </a:p>
          <a:p>
            <a:r>
              <a:rPr lang="en-US" b="1" dirty="0" smtClean="0"/>
              <a:t>Pick up</a:t>
            </a:r>
            <a:r>
              <a:rPr lang="en-US" dirty="0" smtClean="0"/>
              <a:t>: In the CS office starting 5/11</a:t>
            </a:r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Like Intrinsic locks:</a:t>
            </a:r>
          </a:p>
          <a:p>
            <a:pPr lvl="1"/>
            <a:r>
              <a:rPr lang="en-US" dirty="0" smtClean="0"/>
              <a:t>Only one thread can hold a lock object at a time</a:t>
            </a:r>
          </a:p>
          <a:p>
            <a:pPr lvl="1"/>
            <a:r>
              <a:rPr lang="en-US" dirty="0" smtClean="0"/>
              <a:t>Lock objects support wait() and notify()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Lock objects add flexibility:</a:t>
            </a:r>
          </a:p>
          <a:p>
            <a:pPr lvl="1"/>
            <a:r>
              <a:rPr lang="en-US" dirty="0" smtClean="0"/>
              <a:t>You can back out of an attempt to acquire a lock</a:t>
            </a:r>
          </a:p>
          <a:p>
            <a:pPr lvl="2"/>
            <a:r>
              <a:rPr lang="en-US" dirty="0" smtClean="0"/>
              <a:t>Immediately</a:t>
            </a:r>
          </a:p>
          <a:p>
            <a:pPr lvl="2"/>
            <a:r>
              <a:rPr lang="en-US" dirty="0" smtClean="0"/>
              <a:t>On a timeout</a:t>
            </a:r>
          </a:p>
          <a:p>
            <a:pPr lvl="2"/>
            <a:r>
              <a:rPr lang="en-US" dirty="0" smtClean="0"/>
              <a:t>On an interrupt</a:t>
            </a:r>
          </a:p>
          <a:p>
            <a:pPr lvl="1"/>
            <a:r>
              <a:rPr lang="en-US" dirty="0" smtClean="0"/>
              <a:t>There are a number of lock objects to choose from</a:t>
            </a:r>
          </a:p>
          <a:p>
            <a:pPr lvl="2"/>
            <a:r>
              <a:rPr lang="en-US" dirty="0" smtClean="0"/>
              <a:t>Read/Write Lock – separate locks for read vs. write access</a:t>
            </a:r>
          </a:p>
          <a:p>
            <a:pPr lvl="2"/>
            <a:r>
              <a:rPr lang="en-US" dirty="0" smtClean="0"/>
              <a:t>Condition – separate notification mechanisms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Alphonse and Gaston are in a loop, continually bowing to each other</a:t>
            </a:r>
          </a:p>
          <a:p>
            <a:r>
              <a:rPr lang="en-US" dirty="0" smtClean="0"/>
              <a:t>We want to acquire a lock for each friend before starting a bow</a:t>
            </a:r>
          </a:p>
          <a:p>
            <a:endParaRPr lang="en-US" dirty="0" smtClean="0"/>
          </a:p>
          <a:p>
            <a:r>
              <a:rPr lang="en-US" dirty="0" smtClean="0"/>
              <a:t>Let’s look at how lock objects can help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4" name="Picture 3" descr="Picture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1396806"/>
            <a:ext cx="4952999" cy="546119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Things to Notice:</a:t>
            </a:r>
          </a:p>
          <a:p>
            <a:pPr lvl="1"/>
            <a:r>
              <a:rPr lang="en-US" dirty="0" err="1" smtClean="0"/>
              <a:t>ReentrantLock</a:t>
            </a:r>
            <a:r>
              <a:rPr lang="en-US" dirty="0" smtClean="0"/>
              <a:t> Object: similar to an intrinsic lock</a:t>
            </a:r>
          </a:p>
          <a:p>
            <a:pPr lvl="1"/>
            <a:r>
              <a:rPr lang="en-US" dirty="0" smtClean="0"/>
              <a:t>Use of </a:t>
            </a:r>
            <a:r>
              <a:rPr lang="en-US" dirty="0" err="1" smtClean="0"/>
              <a:t>tryLock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Use of unlock()</a:t>
            </a:r>
          </a:p>
          <a:p>
            <a:pPr lvl="1"/>
            <a:r>
              <a:rPr lang="en-US" dirty="0" smtClean="0"/>
              <a:t>The conditions under which both locks cannot be acquired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Concurrent Collections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Java supplies a set of concurrent collections you can use manage sets of data in a multi-threaded program</a:t>
            </a:r>
          </a:p>
          <a:p>
            <a:endParaRPr lang="en-US" dirty="0" smtClean="0"/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err="1" smtClean="0"/>
              <a:t>ArrayBlockingQueue</a:t>
            </a:r>
            <a:endParaRPr lang="en-US" dirty="0" smtClean="0"/>
          </a:p>
          <a:p>
            <a:pPr lvl="1"/>
            <a:r>
              <a:rPr lang="en-US" dirty="0" err="1" smtClean="0"/>
              <a:t>ConcurrentHashMap</a:t>
            </a:r>
            <a:endParaRPr lang="en-US" dirty="0" smtClean="0"/>
          </a:p>
          <a:p>
            <a:pPr lvl="1"/>
            <a:r>
              <a:rPr lang="en-US" dirty="0" err="1" smtClean="0"/>
              <a:t>ConcurrentNavigableMap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ArrayBlockingQueue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Queue data structure with some added benefits</a:t>
            </a:r>
          </a:p>
          <a:p>
            <a:pPr lvl="1"/>
            <a:r>
              <a:rPr lang="en-US" dirty="0" smtClean="0"/>
              <a:t>Blocks when you attempt to add to a full queue</a:t>
            </a:r>
          </a:p>
          <a:p>
            <a:pPr lvl="1"/>
            <a:r>
              <a:rPr lang="en-US" dirty="0" smtClean="0"/>
              <a:t>Blocks when you attempt to remove from an empty queue</a:t>
            </a:r>
          </a:p>
          <a:p>
            <a:pPr lvl="1"/>
            <a:r>
              <a:rPr lang="en-US" dirty="0" smtClean="0"/>
              <a:t>Wakes up the blocked thread when the queue is ready once more</a:t>
            </a:r>
          </a:p>
          <a:p>
            <a:endParaRPr lang="en-US" dirty="0" smtClean="0"/>
          </a:p>
          <a:p>
            <a:r>
              <a:rPr lang="en-US" dirty="0" smtClean="0"/>
              <a:t>Safe to use with as many threads as you wish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convert producer-consumer to use this </a:t>
            </a:r>
            <a:r>
              <a:rPr lang="en-US" dirty="0" err="1" smtClean="0"/>
              <a:t>datastructure</a:t>
            </a:r>
            <a:r>
              <a:rPr lang="en-US" dirty="0" smtClean="0"/>
              <a:t>!</a:t>
            </a:r>
            <a:endParaRPr lang="en-US" dirty="0"/>
          </a:p>
        </p:txBody>
      </p:sp>
      <p:pic>
        <p:nvPicPr>
          <p:cNvPr id="4" name="Picture 3" descr="Picture 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0" y="2286000"/>
            <a:ext cx="5334000" cy="40986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ConcurrentHashMap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Provides all the functionality of a hash table, plus it is thread-safe.</a:t>
            </a:r>
          </a:p>
          <a:p>
            <a:endParaRPr lang="en-US" dirty="0" smtClean="0"/>
          </a:p>
          <a:p>
            <a:r>
              <a:rPr lang="en-US" dirty="0" smtClean="0"/>
              <a:t>Allows you to add items to the data structure based on a key</a:t>
            </a:r>
          </a:p>
          <a:p>
            <a:r>
              <a:rPr lang="en-US" dirty="0" smtClean="0"/>
              <a:t>Supports fast retrieval of the items based on the same key</a:t>
            </a:r>
          </a:p>
          <a:p>
            <a:endParaRPr lang="en-US" dirty="0" smtClean="0"/>
          </a:p>
          <a:p>
            <a:r>
              <a:rPr lang="en-US" dirty="0" smtClean="0"/>
              <a:t>Hashing is much faster than a search, but takes up more space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MultiThreaded</a:t>
            </a:r>
            <a:r>
              <a:rPr lang="en-US" dirty="0" smtClean="0"/>
              <a:t> Dots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Let’s convert our dot moving program to use multiple threads.</a:t>
            </a:r>
          </a:p>
          <a:p>
            <a:endParaRPr lang="en-US" dirty="0" smtClean="0"/>
          </a:p>
          <a:p>
            <a:r>
              <a:rPr lang="en-US" dirty="0" smtClean="0"/>
              <a:t>Steps</a:t>
            </a:r>
          </a:p>
          <a:p>
            <a:pPr lvl="1"/>
            <a:r>
              <a:rPr lang="en-US" dirty="0" smtClean="0"/>
              <a:t>Decide what should be in each thread</a:t>
            </a:r>
          </a:p>
          <a:p>
            <a:pPr lvl="1"/>
            <a:r>
              <a:rPr lang="en-US" dirty="0" smtClean="0"/>
              <a:t>Move </a:t>
            </a:r>
            <a:r>
              <a:rPr lang="en-US" dirty="0" err="1" smtClean="0"/>
              <a:t>MouseMotionListener</a:t>
            </a:r>
            <a:r>
              <a:rPr lang="en-US" dirty="0" smtClean="0"/>
              <a:t> to new thread</a:t>
            </a:r>
          </a:p>
          <a:p>
            <a:pPr lvl="1"/>
            <a:r>
              <a:rPr lang="en-US" dirty="0" smtClean="0"/>
              <a:t>Move mouse event handlers to the new thread</a:t>
            </a:r>
          </a:p>
          <a:p>
            <a:pPr lvl="1"/>
            <a:r>
              <a:rPr lang="en-US" dirty="0" smtClean="0"/>
              <a:t>Start the new thread from </a:t>
            </a:r>
            <a:r>
              <a:rPr lang="en-US" dirty="0" err="1" smtClean="0"/>
              <a:t>MoveComponent</a:t>
            </a:r>
            <a:r>
              <a:rPr lang="en-US" dirty="0" smtClean="0"/>
              <a:t> constructor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MultiThreaded</a:t>
            </a:r>
            <a:r>
              <a:rPr lang="en-US" dirty="0" smtClean="0"/>
              <a:t> Dots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To be safe</a:t>
            </a:r>
            <a:r>
              <a:rPr lang="en-US" dirty="0" smtClean="0"/>
              <a:t>: Convert Dots class to use Vector instead of </a:t>
            </a:r>
            <a:r>
              <a:rPr lang="en-US" dirty="0" err="1" smtClean="0"/>
              <a:t>ArrayList</a:t>
            </a:r>
            <a:endParaRPr lang="en-US" dirty="0" smtClean="0"/>
          </a:p>
          <a:p>
            <a:pPr lvl="1"/>
            <a:r>
              <a:rPr lang="en-US" b="1" dirty="0" smtClean="0"/>
              <a:t>Tip</a:t>
            </a:r>
            <a:r>
              <a:rPr lang="en-US" dirty="0" smtClean="0"/>
              <a:t>: Vector is thread-safe and </a:t>
            </a:r>
            <a:r>
              <a:rPr lang="en-US" dirty="0" err="1" smtClean="0"/>
              <a:t>ArrayList</a:t>
            </a:r>
            <a:r>
              <a:rPr lang="en-US" dirty="0" smtClean="0"/>
              <a:t> is not</a:t>
            </a:r>
          </a:p>
          <a:p>
            <a:pPr lvl="2"/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r>
              <a:rPr lang="en-US" b="1" dirty="0" smtClean="0"/>
              <a:t>Note:</a:t>
            </a:r>
            <a:r>
              <a:rPr lang="en-US" dirty="0" smtClean="0"/>
              <a:t> If we’d designed Dots class better we could have replaced </a:t>
            </a:r>
            <a:r>
              <a:rPr lang="en-US" dirty="0" err="1" smtClean="0"/>
              <a:t>ArrayList</a:t>
            </a:r>
            <a:r>
              <a:rPr lang="en-US" dirty="0" smtClean="0"/>
              <a:t> with Vector without having to modify the calling code.</a:t>
            </a:r>
          </a:p>
          <a:p>
            <a:pPr lvl="1"/>
            <a:r>
              <a:rPr lang="en-US" dirty="0" smtClean="0"/>
              <a:t>What would have been a better way to design this class?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Wednesday</a:t>
            </a:r>
            <a:r>
              <a:rPr lang="en-US" dirty="0" smtClean="0"/>
              <a:t>: </a:t>
            </a:r>
            <a:r>
              <a:rPr lang="en-US" dirty="0" err="1" smtClean="0"/>
              <a:t>Mindmap</a:t>
            </a:r>
            <a:r>
              <a:rPr lang="en-US" dirty="0" smtClean="0"/>
              <a:t> exercise</a:t>
            </a:r>
          </a:p>
          <a:p>
            <a:endParaRPr lang="en-US" dirty="0" smtClean="0"/>
          </a:p>
          <a:p>
            <a:r>
              <a:rPr lang="en-US" b="1" dirty="0" smtClean="0"/>
              <a:t>Friday</a:t>
            </a:r>
            <a:r>
              <a:rPr lang="en-US" dirty="0" smtClean="0"/>
              <a:t>: Review anything you need more time on. Answer questions.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Semaphore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Semaphore is a generalized version of a </a:t>
            </a:r>
            <a:r>
              <a:rPr lang="en-US" dirty="0" err="1" smtClean="0"/>
              <a:t>mutex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 </a:t>
            </a:r>
            <a:r>
              <a:rPr lang="en-US" dirty="0" err="1" smtClean="0"/>
              <a:t>mutex</a:t>
            </a:r>
            <a:r>
              <a:rPr lang="en-US" dirty="0" smtClean="0"/>
              <a:t> is mutually exclusive, only one thread can access at a time.</a:t>
            </a:r>
          </a:p>
          <a:p>
            <a:pPr lvl="1"/>
            <a:r>
              <a:rPr lang="en-US" dirty="0" smtClean="0"/>
              <a:t>A semaphore can allow 1..n threads access at a time.</a:t>
            </a:r>
          </a:p>
          <a:p>
            <a:pPr lvl="1"/>
            <a:r>
              <a:rPr lang="en-US" dirty="0" smtClean="0"/>
              <a:t>If you reduce semaphore to 1 thread, it is a </a:t>
            </a:r>
            <a:r>
              <a:rPr lang="en-US" dirty="0" err="1" smtClean="0"/>
              <a:t>mutex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http://java.sun.com/javase/6/docs/api/java/util/concurrent/Semaphore.html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 Priorities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can use thread priority to give some of your threads higher priority than others.</a:t>
            </a:r>
          </a:p>
          <a:p>
            <a:endParaRPr lang="en-US" dirty="0" smtClean="0"/>
          </a:p>
          <a:p>
            <a:r>
              <a:rPr lang="en-US" dirty="0" smtClean="0"/>
              <a:t>Higher priority threads will get more CPU cycles than lower priority threads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an applet with two counting threads</a:t>
            </a:r>
          </a:p>
          <a:p>
            <a:endParaRPr lang="en-US" dirty="0" smtClean="0"/>
          </a:p>
          <a:p>
            <a:r>
              <a:rPr lang="en-US" dirty="0" smtClean="0"/>
              <a:t>See how the thread priority changes counting speed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7650" y="3276600"/>
            <a:ext cx="5829300" cy="2349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We Left Off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Data integrity options:</a:t>
            </a:r>
          </a:p>
          <a:p>
            <a:pPr lvl="1"/>
            <a:r>
              <a:rPr lang="en-US" b="1" dirty="0" smtClean="0"/>
              <a:t>Synchronized methods</a:t>
            </a:r>
          </a:p>
          <a:p>
            <a:pPr lvl="1"/>
            <a:r>
              <a:rPr lang="en-US" b="1" dirty="0" smtClean="0"/>
              <a:t>Synchronized statements using locks</a:t>
            </a:r>
          </a:p>
          <a:p>
            <a:pPr lvl="1"/>
            <a:r>
              <a:rPr lang="en-US" b="1" dirty="0" smtClean="0"/>
              <a:t>Atomic data access</a:t>
            </a:r>
          </a:p>
          <a:p>
            <a:pPr lvl="1"/>
            <a:r>
              <a:rPr lang="en-US" b="1" dirty="0" smtClean="0"/>
              <a:t>Immutable objects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Order of operations options:</a:t>
            </a:r>
          </a:p>
          <a:p>
            <a:pPr lvl="1"/>
            <a:r>
              <a:rPr lang="en-US" b="1" dirty="0" smtClean="0"/>
              <a:t>Guarded blocks</a:t>
            </a:r>
          </a:p>
          <a:p>
            <a:pPr lvl="1"/>
            <a:r>
              <a:rPr lang="en-US" dirty="0" smtClean="0"/>
              <a:t>Locks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Liveness</a:t>
            </a:r>
            <a:r>
              <a:rPr lang="en-US" dirty="0" smtClean="0"/>
              <a:t>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be broken into three categories:</a:t>
            </a:r>
          </a:p>
          <a:p>
            <a:pPr lvl="1"/>
            <a:r>
              <a:rPr lang="en-US" dirty="0" smtClean="0"/>
              <a:t>Deadlock</a:t>
            </a:r>
          </a:p>
          <a:p>
            <a:pPr lvl="1"/>
            <a:r>
              <a:rPr lang="en-US" dirty="0" smtClean="0"/>
              <a:t>Starvation</a:t>
            </a:r>
          </a:p>
          <a:p>
            <a:pPr lvl="1"/>
            <a:r>
              <a:rPr lang="en-US" dirty="0" err="1" smtClean="0"/>
              <a:t>Livelock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or more threads are blocked on each other, waiting forever.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4" name="Picture 3" descr="Picture 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1417638"/>
            <a:ext cx="5351639" cy="5207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 thread needs access to a resource but cannot get it for long periods of time</a:t>
            </a:r>
          </a:p>
          <a:p>
            <a:r>
              <a:rPr lang="en-US" dirty="0" smtClean="0"/>
              <a:t>Caused by a greedy thread which blocks other threads access to the resource</a:t>
            </a:r>
          </a:p>
          <a:p>
            <a:endParaRPr lang="en-US" dirty="0" smtClean="0"/>
          </a:p>
          <a:p>
            <a:r>
              <a:rPr lang="en-US" dirty="0" smtClean="0"/>
              <a:t>For instance</a:t>
            </a:r>
          </a:p>
          <a:p>
            <a:pPr lvl="1"/>
            <a:r>
              <a:rPr lang="en-US" dirty="0" smtClean="0"/>
              <a:t>Imagine a synchronized method that is very slow to return</a:t>
            </a:r>
          </a:p>
          <a:p>
            <a:pPr lvl="1"/>
            <a:r>
              <a:rPr lang="en-US" dirty="0" smtClean="0"/>
              <a:t>Thread 1 calls this method often</a:t>
            </a:r>
          </a:p>
          <a:p>
            <a:pPr lvl="1"/>
            <a:r>
              <a:rPr lang="en-US" dirty="0" smtClean="0"/>
              <a:t>Thread 2, when calling the method, will often be blocked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Livelock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Thread 1 takes action in response to Thread 2</a:t>
            </a:r>
          </a:p>
          <a:p>
            <a:r>
              <a:rPr lang="en-US" dirty="0" smtClean="0"/>
              <a:t>Thread 2 takes action in response to Thread 1</a:t>
            </a:r>
          </a:p>
          <a:p>
            <a:endParaRPr lang="en-US" dirty="0" smtClean="0"/>
          </a:p>
          <a:p>
            <a:r>
              <a:rPr lang="en-US" dirty="0" smtClean="0"/>
              <a:t>Threads aren’t blocked but they are in an endless loop of responses and won’t do other work.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7465</TotalTime>
  <Words>1121</Words>
  <Application>Microsoft Macintosh PowerPoint</Application>
  <PresentationFormat>On-screen Show (4:3)</PresentationFormat>
  <Paragraphs>169</Paragraphs>
  <Slides>33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Threading Part 4</vt:lpstr>
      <vt:lpstr>The Final</vt:lpstr>
      <vt:lpstr>Test Review</vt:lpstr>
      <vt:lpstr>Where We Left Off</vt:lpstr>
      <vt:lpstr>Liveness Problems</vt:lpstr>
      <vt:lpstr>Deadlock</vt:lpstr>
      <vt:lpstr>Example</vt:lpstr>
      <vt:lpstr>Starvation</vt:lpstr>
      <vt:lpstr>Livelock</vt:lpstr>
      <vt:lpstr>Livelock Example</vt:lpstr>
      <vt:lpstr>Guarded Blocks</vt:lpstr>
      <vt:lpstr>Guarded Blocks Example</vt:lpstr>
      <vt:lpstr>Producer-Consumer Example</vt:lpstr>
      <vt:lpstr>Producer-Consumer Example</vt:lpstr>
      <vt:lpstr>Producer-Consumer Example</vt:lpstr>
      <vt:lpstr>Producer-Consumer Example</vt:lpstr>
      <vt:lpstr>Lock Objects</vt:lpstr>
      <vt:lpstr>Lock Objects</vt:lpstr>
      <vt:lpstr>Lock Objects</vt:lpstr>
      <vt:lpstr>Lock Objects</vt:lpstr>
      <vt:lpstr>Example</vt:lpstr>
      <vt:lpstr>Example</vt:lpstr>
      <vt:lpstr>Example</vt:lpstr>
      <vt:lpstr>Concurrent Collections</vt:lpstr>
      <vt:lpstr>ArrayBlockingQueue</vt:lpstr>
      <vt:lpstr>Example</vt:lpstr>
      <vt:lpstr>ConcurrentHashMap</vt:lpstr>
      <vt:lpstr>MultiThreaded Dots</vt:lpstr>
      <vt:lpstr>MultiThreaded Dots</vt:lpstr>
      <vt:lpstr>Semaphore</vt:lpstr>
      <vt:lpstr>Thread Priorities</vt:lpstr>
      <vt:lpstr>Example</vt:lpstr>
      <vt:lpstr>Slide 33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 and Debugging</dc:title>
  <dc:creator>Jason Taylor</dc:creator>
  <cp:lastModifiedBy>Jason Taylor</cp:lastModifiedBy>
  <cp:revision>75</cp:revision>
  <cp:lastPrinted>2009-03-25T02:21:38Z</cp:lastPrinted>
  <dcterms:created xsi:type="dcterms:W3CDTF">2009-04-27T13:40:22Z</dcterms:created>
  <dcterms:modified xsi:type="dcterms:W3CDTF">2009-04-27T16:12:31Z</dcterms:modified>
</cp:coreProperties>
</file>